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4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9" r:id="rId22"/>
    <p:sldId id="307" r:id="rId23"/>
    <p:sldId id="308" r:id="rId24"/>
    <p:sldId id="309" r:id="rId25"/>
    <p:sldId id="310" r:id="rId26"/>
  </p:sldIdLst>
  <p:sldSz cx="12192000" cy="6858000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Lato Light" panose="020F0502020204030203" pitchFamily="34" charset="0"/>
      <p:regular r:id="rId32"/>
      <p:bold r:id="rId33"/>
      <p:italic r:id="rId34"/>
      <p:boldItalic r:id="rId35"/>
    </p:embeddedFont>
    <p:embeddedFont>
      <p:font typeface="Quattrocento Sans" panose="020B05020500000200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it Gupta" initials="" lastIdx="3" clrIdx="0"/>
  <p:cmAuthor id="1" name="Meghna Singh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8B4281-B9BB-4405-9E36-C1083F688A9C}">
  <a:tblStyle styleId="{7F8B4281-B9BB-4405-9E36-C1083F688A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86C44D-5032-4490-92AC-9EFBD53EB1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74f76fd2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2b74f76fd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81016ae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b81016ae72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2b81016ae72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8c3f5baa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8c3f5baa0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58c3f5baa0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830a634f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b830a634f7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b830a634f7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11a9bf0b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f11a9bf0bb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1f11a9bf0bb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830a634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b830a634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2b830a634f7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b830a634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b830a634f7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2b830a634f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830a634f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b830a634f7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b830a634f7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b830a634f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b830a634f7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2b830a634f7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b830a634f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b830a634f7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2b830a634f7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830a634f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b830a634f7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b830a634f7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81016ae72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81016ae72_0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b81016ae72_0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b831cbd9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b831cbd9b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2b831cbd9b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b893d800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b893d8003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2b893d8003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b831cbd9b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b831cbd9b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2b831cbd9b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5728520a8e73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5728520a8e732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g25728520a8e732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f0e7e1340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f0e7e1340d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1f0e7e1340d_1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81016ae7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b81016ae72_0_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b81016ae72_0_2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81016ae7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b81016ae72_0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b81016ae72_0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81016ae7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b81016ae72_0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b81016ae72_0_2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81016ae72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81016ae72_0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b81016ae72_0_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81016ae7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81016ae72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b81016ae72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0e7e1340d_1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f0e7e1340d_1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0e7e1340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0e7e1340d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1f0e7e1340d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5618" y="1122363"/>
            <a:ext cx="25146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sz="4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5618" y="2911475"/>
            <a:ext cx="2514600" cy="82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1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-17" y="5320667"/>
            <a:ext cx="12201028" cy="1537154"/>
            <a:chOff x="6975" y="3990700"/>
            <a:chExt cx="9151000" cy="1152894"/>
          </a:xfrm>
        </p:grpSpPr>
        <p:sp>
          <p:nvSpPr>
            <p:cNvPr id="76" name="Google Shape;76;p11"/>
            <p:cNvSpPr/>
            <p:nvPr/>
          </p:nvSpPr>
          <p:spPr>
            <a:xfrm>
              <a:off x="6975" y="4891594"/>
              <a:ext cx="9144000" cy="252000"/>
            </a:xfrm>
            <a:prstGeom prst="rect">
              <a:avLst/>
            </a:prstGeom>
            <a:solidFill>
              <a:srgbClr val="7E3F9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8275964" y="4039800"/>
              <a:ext cx="733500" cy="759300"/>
            </a:xfrm>
            <a:prstGeom prst="rtTriangle">
              <a:avLst/>
            </a:prstGeom>
            <a:solidFill>
              <a:srgbClr val="7E3F9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78" name="Google Shape;78;p11"/>
            <p:cNvSpPr/>
            <p:nvPr/>
          </p:nvSpPr>
          <p:spPr>
            <a:xfrm rot="10800000">
              <a:off x="8127475" y="3990700"/>
              <a:ext cx="1030500" cy="987900"/>
            </a:xfrm>
            <a:prstGeom prst="rtTriangle">
              <a:avLst/>
            </a:prstGeom>
            <a:solidFill>
              <a:srgbClr val="00AD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-639708"/>
            <a:ext cx="12192001" cy="8099370"/>
          </a:xfrm>
          <a:custGeom>
            <a:avLst/>
            <a:gdLst/>
            <a:ahLst/>
            <a:cxnLst/>
            <a:rect l="l" t="t" r="r" b="b"/>
            <a:pathLst>
              <a:path w="542" h="359" extrusionOk="0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1192485" y="1561579"/>
            <a:ext cx="66039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0237880" y="0"/>
            <a:ext cx="571500" cy="555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0880817" y="0"/>
            <a:ext cx="571500" cy="555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1523754" y="0"/>
            <a:ext cx="571500" cy="555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715618" y="1122363"/>
            <a:ext cx="25146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sz="4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1"/>
          </p:nvPr>
        </p:nvSpPr>
        <p:spPr>
          <a:xfrm>
            <a:off x="715618" y="2911475"/>
            <a:ext cx="2514600" cy="82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1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715618" y="417651"/>
            <a:ext cx="2524540" cy="225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sz="4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715618" y="2820299"/>
            <a:ext cx="2524540" cy="108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i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15618" y="417651"/>
            <a:ext cx="2524540" cy="225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sz="4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715618" y="2820299"/>
            <a:ext cx="2524540" cy="108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i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5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4" y="0"/>
            <a:ext cx="121896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715618" y="1122363"/>
            <a:ext cx="25146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sz="4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715618" y="2911475"/>
            <a:ext cx="2514600" cy="82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1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39" name="Google Shape;239;p37"/>
          <p:cNvGrpSpPr/>
          <p:nvPr/>
        </p:nvGrpSpPr>
        <p:grpSpPr>
          <a:xfrm>
            <a:off x="-17" y="5320667"/>
            <a:ext cx="12201028" cy="1537154"/>
            <a:chOff x="6975" y="3990700"/>
            <a:chExt cx="9151000" cy="1152894"/>
          </a:xfrm>
        </p:grpSpPr>
        <p:sp>
          <p:nvSpPr>
            <p:cNvPr id="240" name="Google Shape;240;p37"/>
            <p:cNvSpPr/>
            <p:nvPr/>
          </p:nvSpPr>
          <p:spPr>
            <a:xfrm>
              <a:off x="6975" y="4891594"/>
              <a:ext cx="9144000" cy="252000"/>
            </a:xfrm>
            <a:prstGeom prst="rect">
              <a:avLst/>
            </a:prstGeom>
            <a:solidFill>
              <a:srgbClr val="7E3F9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8275964" y="4039800"/>
              <a:ext cx="733500" cy="759300"/>
            </a:xfrm>
            <a:prstGeom prst="rtTriangle">
              <a:avLst/>
            </a:prstGeom>
            <a:solidFill>
              <a:srgbClr val="7E3F9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7"/>
            <p:cNvSpPr/>
            <p:nvPr/>
          </p:nvSpPr>
          <p:spPr>
            <a:xfrm rot="10800000">
              <a:off x="8127475" y="3990700"/>
              <a:ext cx="1030500" cy="987900"/>
            </a:xfrm>
            <a:prstGeom prst="rtTriangle">
              <a:avLst/>
            </a:prstGeom>
            <a:solidFill>
              <a:srgbClr val="00AD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5618" y="417651"/>
            <a:ext cx="2524540" cy="225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sz="4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715618" y="2820299"/>
            <a:ext cx="2524540" cy="108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i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15618" y="417651"/>
            <a:ext cx="2524540" cy="225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sz="4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15618" y="2820299"/>
            <a:ext cx="2524540" cy="108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i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4" y="0"/>
            <a:ext cx="121896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ctrTitle"/>
          </p:nvPr>
        </p:nvSpPr>
        <p:spPr>
          <a:xfrm>
            <a:off x="715618" y="1122363"/>
            <a:ext cx="25146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sz="4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1"/>
          </p:nvPr>
        </p:nvSpPr>
        <p:spPr>
          <a:xfrm>
            <a:off x="715618" y="2911475"/>
            <a:ext cx="2514600" cy="82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1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"/>
              <a:buNone/>
              <a:defRPr sz="4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"/>
              <a:buNone/>
              <a:defRPr sz="4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tarak.wb@gmail.com" TargetMode="External"/><Relationship Id="rId5" Type="http://schemas.openxmlformats.org/officeDocument/2006/relationships/hyperlink" Target="mailto:meghna.singh@catalysts.org" TargetMode="External"/><Relationship Id="rId4" Type="http://schemas.openxmlformats.org/officeDocument/2006/relationships/hyperlink" Target="mailto:karthik@catalysts.or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190167" y="787800"/>
            <a:ext cx="6828000" cy="2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GB"/>
              <a:t>Outcome Harvesting Workshop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48" name="Google Shape;248;p38"/>
          <p:cNvSpPr txBox="1">
            <a:spLocks noGrp="1"/>
          </p:cNvSpPr>
          <p:nvPr>
            <p:ph type="body" idx="1"/>
          </p:nvPr>
        </p:nvSpPr>
        <p:spPr>
          <a:xfrm>
            <a:off x="190170" y="2853400"/>
            <a:ext cx="61296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GB" sz="2400" b="1">
                <a:latin typeface="Lato"/>
                <a:ea typeface="Lato"/>
                <a:cs typeface="Lato"/>
                <a:sym typeface="Lato"/>
              </a:rPr>
              <a:t>Collaborated &amp; Co-created with Oak Foundation partners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4294967295"/>
          </p:nvPr>
        </p:nvSpPr>
        <p:spPr>
          <a:xfrm>
            <a:off x="6096004" y="4756267"/>
            <a:ext cx="61296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0000" lnSpcReduction="2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9166"/>
              <a:buNone/>
            </a:pPr>
            <a:br>
              <a:rPr lang="en-GB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Facilitated by: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9166"/>
              <a:buNone/>
            </a:pP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9166"/>
              <a:buNone/>
            </a:pPr>
            <a:r>
              <a:rPr lang="en-GB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Catalyst Management Services Pvt. Ltd.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/>
        </p:nvSpPr>
        <p:spPr>
          <a:xfrm>
            <a:off x="0" y="135550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01C7F"/>
                </a:solidFill>
                <a:latin typeface="Lato"/>
                <a:ea typeface="Lato"/>
                <a:cs typeface="Lato"/>
                <a:sym typeface="Lato"/>
              </a:rPr>
              <a:t>Workshop Agenda</a:t>
            </a: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47"/>
          <p:cNvSpPr txBox="1"/>
          <p:nvPr/>
        </p:nvSpPr>
        <p:spPr>
          <a:xfrm>
            <a:off x="963250" y="2020750"/>
            <a:ext cx="425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367" name="Google Shape;367;p47"/>
          <p:cNvCxnSpPr/>
          <p:nvPr/>
        </p:nvCxnSpPr>
        <p:spPr>
          <a:xfrm>
            <a:off x="6135550" y="1722250"/>
            <a:ext cx="10500" cy="4806000"/>
          </a:xfrm>
          <a:prstGeom prst="straightConnector1">
            <a:avLst/>
          </a:prstGeom>
          <a:noFill/>
          <a:ln w="28575" cap="flat" cmpd="sng">
            <a:solidFill>
              <a:srgbClr val="7E3F98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68" name="Google Shape;368;p47"/>
          <p:cNvSpPr txBox="1"/>
          <p:nvPr/>
        </p:nvSpPr>
        <p:spPr>
          <a:xfrm>
            <a:off x="712000" y="2219700"/>
            <a:ext cx="4847700" cy="39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795025" y="1821900"/>
            <a:ext cx="42510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12th Feb 2024</a:t>
            </a:r>
            <a:endParaRPr sz="1800" b="1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Setting expectations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Review of Oak programme’s TOC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Overview of outcome concepts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Describing outcomes for each focus area and partner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Outcomes presentation and discussion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6904975" y="1722250"/>
            <a:ext cx="42510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13th Feb 2024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Outcomes presentation and discussion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Agreeing on focus-area sub-ToCs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Overview &amp; mapping of MLE systems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Overview of OH guides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Discussion on field plan &amp; way ahead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/>
        </p:nvSpPr>
        <p:spPr>
          <a:xfrm>
            <a:off x="0" y="78075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01C7F"/>
                </a:solidFill>
                <a:latin typeface="Lato"/>
                <a:ea typeface="Lato"/>
                <a:cs typeface="Lato"/>
                <a:sym typeface="Lato"/>
              </a:rPr>
              <a:t>Agenda : Day 1</a:t>
            </a: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600300" y="1133925"/>
            <a:ext cx="9679200" cy="4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Introduction of participants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Expectation setting for partners from the workshop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TOC overview : Oak programme, focus areas, boundary partners, spheres of influence, control &amp; interest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Outcomes overview: meaning, concepts, description process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Group activity: partner groups detail their outcomes together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Partner presentation and discussion on the defined outcomes (2 of 5 groups)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600" y="313604"/>
            <a:ext cx="5642200" cy="66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0"/>
          <p:cNvSpPr txBox="1">
            <a:spLocks noGrp="1"/>
          </p:cNvSpPr>
          <p:nvPr>
            <p:ph type="title" idx="4294967295"/>
          </p:nvPr>
        </p:nvSpPr>
        <p:spPr>
          <a:xfrm>
            <a:off x="73300" y="0"/>
            <a:ext cx="10515600" cy="31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>
                <a:solidFill>
                  <a:srgbClr val="7E3F98"/>
                </a:solidFill>
              </a:rPr>
              <a:t>Our Understanding of the Sub program ToC- Tea Gardens	</a:t>
            </a:r>
            <a:endParaRPr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 txBox="1">
            <a:spLocks noGrp="1"/>
          </p:cNvSpPr>
          <p:nvPr>
            <p:ph type="title" idx="4294967295"/>
          </p:nvPr>
        </p:nvSpPr>
        <p:spPr>
          <a:xfrm>
            <a:off x="73300" y="0"/>
            <a:ext cx="10515600" cy="6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100">
                <a:solidFill>
                  <a:srgbClr val="7E3F98"/>
                </a:solidFill>
              </a:rPr>
              <a:t>Our Understanding of the Sub program ToC- Tea Gardens	</a:t>
            </a:r>
            <a:endParaRPr sz="3100"/>
          </a:p>
        </p:txBody>
      </p:sp>
      <p:pic>
        <p:nvPicPr>
          <p:cNvPr id="398" name="Google Shape;3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75" y="228175"/>
            <a:ext cx="10820134" cy="670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533400"/>
            <a:ext cx="7439025" cy="63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2"/>
          <p:cNvSpPr txBox="1">
            <a:spLocks noGrp="1"/>
          </p:cNvSpPr>
          <p:nvPr>
            <p:ph type="title" idx="4294967295"/>
          </p:nvPr>
        </p:nvSpPr>
        <p:spPr>
          <a:xfrm>
            <a:off x="73300" y="0"/>
            <a:ext cx="10515600" cy="6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GB" sz="4000">
                <a:solidFill>
                  <a:srgbClr val="7E3F98"/>
                </a:solidFill>
              </a:rPr>
              <a:t>Our Understanding of the program - Sundarbans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>
            <a:spLocks noGrp="1"/>
          </p:cNvSpPr>
          <p:nvPr>
            <p:ph type="title" idx="4294967295"/>
          </p:nvPr>
        </p:nvSpPr>
        <p:spPr>
          <a:xfrm>
            <a:off x="73300" y="0"/>
            <a:ext cx="10515600" cy="6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GB" sz="4000">
                <a:solidFill>
                  <a:srgbClr val="7E3F98"/>
                </a:solidFill>
              </a:rPr>
              <a:t>Our Understanding of the program - Sundarbans</a:t>
            </a:r>
            <a:endParaRPr/>
          </a:p>
        </p:txBody>
      </p:sp>
      <p:pic>
        <p:nvPicPr>
          <p:cNvPr id="412" name="Google Shape;4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0" y="228600"/>
            <a:ext cx="11449523" cy="632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250" y="4071100"/>
            <a:ext cx="789725" cy="8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>
            <a:spLocks noGrp="1"/>
          </p:cNvSpPr>
          <p:nvPr>
            <p:ph type="title" idx="4294967295"/>
          </p:nvPr>
        </p:nvSpPr>
        <p:spPr>
          <a:xfrm>
            <a:off x="73300" y="0"/>
            <a:ext cx="10515600" cy="6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>
                <a:solidFill>
                  <a:srgbClr val="7E3F98"/>
                </a:solidFill>
              </a:rPr>
              <a:t>Our Understanding of the Sub program ToC- Indigenous Comm</a:t>
            </a:r>
            <a:endParaRPr sz="3100"/>
          </a:p>
        </p:txBody>
      </p:sp>
      <p:pic>
        <p:nvPicPr>
          <p:cNvPr id="420" name="Google Shape;420;p54"/>
          <p:cNvPicPr preferRelativeResize="0"/>
          <p:nvPr/>
        </p:nvPicPr>
        <p:blipFill rotWithShape="1">
          <a:blip r:embed="rId3">
            <a:alphaModFix/>
          </a:blip>
          <a:srcRect t="44425"/>
          <a:stretch/>
        </p:blipFill>
        <p:spPr>
          <a:xfrm>
            <a:off x="152400" y="3451275"/>
            <a:ext cx="10768325" cy="325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550" y="1102838"/>
            <a:ext cx="30384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162" y="620650"/>
            <a:ext cx="10920531" cy="58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5"/>
          <p:cNvSpPr txBox="1">
            <a:spLocks noGrp="1"/>
          </p:cNvSpPr>
          <p:nvPr>
            <p:ph type="title" idx="4294967295"/>
          </p:nvPr>
        </p:nvSpPr>
        <p:spPr>
          <a:xfrm>
            <a:off x="73300" y="0"/>
            <a:ext cx="10515600" cy="6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>
                <a:solidFill>
                  <a:srgbClr val="7E3F98"/>
                </a:solidFill>
              </a:rPr>
              <a:t>Our Understanding of the Sub program ToC- Indigenous Comm</a:t>
            </a:r>
            <a:endParaRPr sz="3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69951" cy="655320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 txBox="1">
            <a:spLocks noGrp="1"/>
          </p:cNvSpPr>
          <p:nvPr>
            <p:ph type="title" idx="4294967295"/>
          </p:nvPr>
        </p:nvSpPr>
        <p:spPr>
          <a:xfrm>
            <a:off x="73300" y="0"/>
            <a:ext cx="10515600" cy="6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>
                <a:solidFill>
                  <a:srgbClr val="7E3F98"/>
                </a:solidFill>
              </a:rPr>
              <a:t>Our Understanding of the Sub program ToC- Migrants and UW</a:t>
            </a:r>
            <a:endParaRPr sz="3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>
            <a:spLocks noGrp="1"/>
          </p:cNvSpPr>
          <p:nvPr>
            <p:ph type="title" idx="4294967295"/>
          </p:nvPr>
        </p:nvSpPr>
        <p:spPr>
          <a:xfrm>
            <a:off x="73300" y="0"/>
            <a:ext cx="10515600" cy="6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>
                <a:solidFill>
                  <a:srgbClr val="7E3F98"/>
                </a:solidFill>
              </a:rPr>
              <a:t>Our Understanding of the Sub program ToC- Migrant and UW </a:t>
            </a:r>
            <a:endParaRPr sz="3100"/>
          </a:p>
        </p:txBody>
      </p:sp>
      <p:pic>
        <p:nvPicPr>
          <p:cNvPr id="442" name="Google Shape;442;p57"/>
          <p:cNvPicPr preferRelativeResize="0"/>
          <p:nvPr/>
        </p:nvPicPr>
        <p:blipFill rotWithShape="1">
          <a:blip r:embed="rId3">
            <a:alphaModFix/>
          </a:blip>
          <a:srcRect t="44425"/>
          <a:stretch/>
        </p:blipFill>
        <p:spPr>
          <a:xfrm>
            <a:off x="152400" y="3451275"/>
            <a:ext cx="10768325" cy="325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9900"/>
            <a:ext cx="62769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675" y="1162200"/>
            <a:ext cx="5860676" cy="54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/>
          <p:nvPr/>
        </p:nvSpPr>
        <p:spPr>
          <a:xfrm>
            <a:off x="0" y="-31975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01C7F"/>
                </a:solidFill>
                <a:latin typeface="Lato"/>
                <a:ea typeface="Lato"/>
                <a:cs typeface="Lato"/>
                <a:sym typeface="Lato"/>
              </a:rPr>
              <a:t>Paradigm Shift…</a:t>
            </a: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1"/>
          <p:cNvSpPr txBox="1"/>
          <p:nvPr/>
        </p:nvSpPr>
        <p:spPr>
          <a:xfrm>
            <a:off x="436950" y="0"/>
            <a:ext cx="45993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7F3F98"/>
                </a:solidFill>
                <a:latin typeface="Lato"/>
                <a:ea typeface="Lato"/>
                <a:cs typeface="Lato"/>
                <a:sym typeface="Lato"/>
              </a:rPr>
              <a:t>Groups</a:t>
            </a:r>
            <a:endParaRPr sz="3300" b="1">
              <a:solidFill>
                <a:srgbClr val="7F3F98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728" name="Google Shape;728;p81"/>
          <p:cNvGraphicFramePr/>
          <p:nvPr/>
        </p:nvGraphicFramePr>
        <p:xfrm>
          <a:off x="0" y="132275"/>
          <a:ext cx="12192000" cy="6636975"/>
        </p:xfrm>
        <a:graphic>
          <a:graphicData uri="http://schemas.openxmlformats.org/drawingml/2006/table">
            <a:tbl>
              <a:tblPr>
                <a:noFill/>
                <a:tableStyleId>{7F8B4281-B9BB-4405-9E36-C1083F688A9C}</a:tableStyleId>
              </a:tblPr>
              <a:tblGrid>
                <a:gridCol w="52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49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4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#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Primary Focus Area 1 - Tea Garden Communities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Primary Focus Area 2 - Communities in the Sundarbans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Primary Focus Area 2 - Communities in the Sundarbans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Secondary Focus Area 1 - Migrants and Unorganised Workers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Secondary Focus Area 2 - Indigenous Communities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British Asian Trust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Baikunthapur Tarun Sangha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Aangan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DISHA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Association for India Development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Kabil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b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Indraprastha Srijan Welfare Society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Liver Foundation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Dignity Alliance International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Centre for People's Forestry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b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Nazdeek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Mukti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Deutsche Welthungerhilfe 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Sanhita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b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Fund for Global Human Rights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4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Pratham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Prajaak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IPAS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SEWA Bharat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DRCSC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Swaniti Initiatives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Praxis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Water for People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IGSSS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GGF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Traidcraft Exchange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Rupantaran Foundation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TDH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iProbono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Video Volunteers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NCAS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Kamonohashi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6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Environment Conservation Society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ICLEI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5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Durbar Mahila Samanwaya Samiti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FPAI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8575" marR="28575" marT="91425" marB="91425" anchor="ctr">
                    <a:lnL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9"/>
          <p:cNvSpPr txBox="1"/>
          <p:nvPr/>
        </p:nvSpPr>
        <p:spPr>
          <a:xfrm>
            <a:off x="0" y="78075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01C7F"/>
                </a:solidFill>
                <a:latin typeface="Lato"/>
                <a:ea typeface="Lato"/>
                <a:cs typeface="Lato"/>
                <a:sym typeface="Lato"/>
              </a:rPr>
              <a:t>Agenda : Day 2</a:t>
            </a: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1" name="Google Shape;841;p89"/>
          <p:cNvSpPr txBox="1"/>
          <p:nvPr/>
        </p:nvSpPr>
        <p:spPr>
          <a:xfrm>
            <a:off x="600300" y="1133925"/>
            <a:ext cx="9679200" cy="4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Recap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Presentation from remaining work groups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Feedback / discussion on outcomes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MLE Survey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OH - Sample Journal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Action plan ahead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0"/>
          <p:cNvSpPr txBox="1">
            <a:spLocks noGrp="1"/>
          </p:cNvSpPr>
          <p:nvPr>
            <p:ph type="body" idx="1"/>
          </p:nvPr>
        </p:nvSpPr>
        <p:spPr>
          <a:xfrm>
            <a:off x="6680613" y="2168725"/>
            <a:ext cx="5338500" cy="121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50" b="1" i="1">
                <a:latin typeface="Lato"/>
                <a:ea typeface="Lato"/>
                <a:cs typeface="Lato"/>
                <a:sym typeface="Lato"/>
              </a:rPr>
              <a:t>Get in touch with us over email and book a slot on Tuesdays/ Thursdays! </a:t>
            </a:r>
            <a:endParaRPr sz="2042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8" name="Google Shape;848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22">
                <a:solidFill>
                  <a:srgbClr val="7F3F98"/>
                </a:solidFill>
              </a:rPr>
              <a:t>CMS Help Desk</a:t>
            </a:r>
            <a:endParaRPr sz="3922">
              <a:solidFill>
                <a:srgbClr val="7F3F9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9" name="Google Shape;8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1750" y="118075"/>
            <a:ext cx="1396225" cy="139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90"/>
          <p:cNvGrpSpPr/>
          <p:nvPr/>
        </p:nvGrpSpPr>
        <p:grpSpPr>
          <a:xfrm>
            <a:off x="397501" y="1337851"/>
            <a:ext cx="5927300" cy="5520359"/>
            <a:chOff x="1434488" y="1414357"/>
            <a:chExt cx="4456282" cy="4389249"/>
          </a:xfrm>
        </p:grpSpPr>
        <p:grpSp>
          <p:nvGrpSpPr>
            <p:cNvPr id="851" name="Google Shape;851;p90"/>
            <p:cNvGrpSpPr/>
            <p:nvPr/>
          </p:nvGrpSpPr>
          <p:grpSpPr>
            <a:xfrm>
              <a:off x="1434488" y="1414357"/>
              <a:ext cx="4391056" cy="4389249"/>
              <a:chOff x="1007" y="1055"/>
              <a:chExt cx="2388" cy="2387"/>
            </a:xfrm>
          </p:grpSpPr>
          <p:sp>
            <p:nvSpPr>
              <p:cNvPr id="852" name="Google Shape;852;p90"/>
              <p:cNvSpPr/>
              <p:nvPr/>
            </p:nvSpPr>
            <p:spPr>
              <a:xfrm>
                <a:off x="2264" y="1057"/>
                <a:ext cx="1131" cy="1368"/>
              </a:xfrm>
              <a:custGeom>
                <a:avLst/>
                <a:gdLst/>
                <a:ahLst/>
                <a:cxnLst/>
                <a:rect l="l" t="t" r="r" b="b"/>
                <a:pathLst>
                  <a:path w="539" h="652" extrusionOk="0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rgbClr val="BF9F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57565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90"/>
              <p:cNvSpPr/>
              <p:nvPr/>
            </p:nvSpPr>
            <p:spPr>
              <a:xfrm>
                <a:off x="1007" y="1055"/>
                <a:ext cx="1368" cy="1131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39" extrusionOk="0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rgbClr val="98D5C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57565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90"/>
              <p:cNvSpPr/>
              <p:nvPr/>
            </p:nvSpPr>
            <p:spPr>
              <a:xfrm>
                <a:off x="2025" y="2313"/>
                <a:ext cx="1368" cy="11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38" extrusionOk="0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rgbClr val="98D5C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57565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90"/>
              <p:cNvSpPr/>
              <p:nvPr/>
            </p:nvSpPr>
            <p:spPr>
              <a:xfrm>
                <a:off x="1007" y="2074"/>
                <a:ext cx="1128" cy="1368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52" extrusionOk="0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rgbClr val="BF9F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57565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56" name="Google Shape;856;p90"/>
            <p:cNvSpPr/>
            <p:nvPr/>
          </p:nvSpPr>
          <p:spPr>
            <a:xfrm rot="2581389">
              <a:off x="1814187" y="4221981"/>
              <a:ext cx="1316002" cy="648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Field Planning</a:t>
              </a:r>
              <a:endParaRPr sz="2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7" name="Google Shape;857;p90"/>
            <p:cNvSpPr/>
            <p:nvPr/>
          </p:nvSpPr>
          <p:spPr>
            <a:xfrm rot="2592265">
              <a:off x="4042112" y="2580449"/>
              <a:ext cx="1807616" cy="835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 OH Tools/ Processes</a:t>
              </a:r>
              <a:endPara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8" name="Google Shape;858;p90"/>
            <p:cNvSpPr/>
            <p:nvPr/>
          </p:nvSpPr>
          <p:spPr>
            <a:xfrm rot="-1957213">
              <a:off x="3566911" y="4420194"/>
              <a:ext cx="1778069" cy="860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Queries about Upcoming Workshop</a:t>
              </a:r>
              <a:endParaRPr sz="2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59" name="Google Shape;859;p90"/>
          <p:cNvSpPr txBox="1"/>
          <p:nvPr/>
        </p:nvSpPr>
        <p:spPr>
          <a:xfrm>
            <a:off x="2447488" y="3489475"/>
            <a:ext cx="18273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solidFill>
                  <a:srgbClr val="7E3F98"/>
                </a:solidFill>
                <a:latin typeface="Lato"/>
                <a:ea typeface="Lato"/>
                <a:cs typeface="Lato"/>
                <a:sym typeface="Lato"/>
              </a:rPr>
              <a:t>Support</a:t>
            </a:r>
            <a:endParaRPr sz="3400" b="1">
              <a:solidFill>
                <a:srgbClr val="7E3F9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solidFill>
                  <a:srgbClr val="7E3F98"/>
                </a:solidFill>
                <a:latin typeface="Lato"/>
                <a:ea typeface="Lato"/>
                <a:cs typeface="Lato"/>
                <a:sym typeface="Lato"/>
              </a:rPr>
              <a:t>Areas</a:t>
            </a:r>
            <a:endParaRPr sz="3400" b="1">
              <a:solidFill>
                <a:srgbClr val="7E3F9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0" name="Google Shape;860;p90"/>
          <p:cNvSpPr/>
          <p:nvPr/>
        </p:nvSpPr>
        <p:spPr>
          <a:xfrm rot="-2534714">
            <a:off x="1190668" y="2188336"/>
            <a:ext cx="2358501" cy="106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ToC</a:t>
            </a:r>
            <a:r>
              <a:rPr lang="en-GB" sz="23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/Outcomes</a:t>
            </a:r>
            <a:endParaRPr sz="23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861" name="Google Shape;861;p90"/>
          <p:cNvGraphicFramePr/>
          <p:nvPr/>
        </p:nvGraphicFramePr>
        <p:xfrm>
          <a:off x="6799550" y="3489475"/>
          <a:ext cx="5100600" cy="3142689"/>
        </p:xfrm>
        <a:graphic>
          <a:graphicData uri="http://schemas.openxmlformats.org/drawingml/2006/table">
            <a:tbl>
              <a:tblPr>
                <a:noFill/>
                <a:tableStyleId>{0C86C44D-5032-4490-92AC-9EFBD53EB186}</a:tableStyleId>
              </a:tblPr>
              <a:tblGrid>
                <a:gridCol w="17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1"/>
                        <a:t>Name</a:t>
                      </a:r>
                      <a:endParaRPr sz="17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F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1"/>
                        <a:t>Designation</a:t>
                      </a:r>
                      <a:endParaRPr sz="17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F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1"/>
                        <a:t>Email ID</a:t>
                      </a:r>
                      <a:endParaRPr sz="17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F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 b="1" i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Karthikeyan </a:t>
                      </a:r>
                      <a:endParaRPr sz="1800" b="1" i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Project Manager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700" u="sng">
                          <a:solidFill>
                            <a:schemeClr val="hlink"/>
                          </a:solidFill>
                          <a:latin typeface="Lato"/>
                          <a:ea typeface="Lato"/>
                          <a:cs typeface="Lato"/>
                          <a:sym typeface="Lato"/>
                          <a:hlinkClick r:id="rId4"/>
                        </a:rPr>
                        <a:t>karthik@catalysts.org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1">
                          <a:latin typeface="Lato"/>
                          <a:ea typeface="Lato"/>
                          <a:cs typeface="Lato"/>
                          <a:sym typeface="Lato"/>
                        </a:rPr>
                        <a:t>Meghna</a:t>
                      </a:r>
                      <a:endParaRPr sz="1800" b="1" i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Assistant Project Manager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700" u="sng">
                          <a:solidFill>
                            <a:schemeClr val="hlink"/>
                          </a:solidFill>
                          <a:latin typeface="Lato"/>
                          <a:ea typeface="Lato"/>
                          <a:cs typeface="Lato"/>
                          <a:sym typeface="Lato"/>
                          <a:hlinkClick r:id="rId5"/>
                        </a:rPr>
                        <a:t>meghna.singh@catalysts.org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1">
                          <a:latin typeface="Lato"/>
                          <a:ea typeface="Lato"/>
                          <a:cs typeface="Lato"/>
                          <a:sym typeface="Lato"/>
                        </a:rPr>
                        <a:t>Tarak</a:t>
                      </a:r>
                      <a:endParaRPr sz="1800" b="1" i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Field Plan Manager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700" u="sng">
                          <a:solidFill>
                            <a:schemeClr val="hlink"/>
                          </a:solidFill>
                          <a:latin typeface="Lato"/>
                          <a:ea typeface="Lato"/>
                          <a:cs typeface="Lato"/>
                          <a:sym typeface="Lato"/>
                          <a:hlinkClick r:id="rId6"/>
                        </a:rPr>
                        <a:t>tarak.wb@gmail.com</a:t>
                      </a:r>
                      <a:endParaRPr sz="17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1"/>
          <p:cNvSpPr txBox="1">
            <a:spLocks noGrp="1"/>
          </p:cNvSpPr>
          <p:nvPr>
            <p:ph type="title"/>
          </p:nvPr>
        </p:nvSpPr>
        <p:spPr>
          <a:xfrm>
            <a:off x="386450" y="448625"/>
            <a:ext cx="105156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44">
                <a:solidFill>
                  <a:srgbClr val="7F3F98"/>
                </a:solidFill>
              </a:rPr>
              <a:t>CMS Help Desk</a:t>
            </a:r>
            <a:endParaRPr sz="4144">
              <a:solidFill>
                <a:srgbClr val="7F3F9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68" name="Google Shape;868;p91"/>
          <p:cNvGraphicFramePr/>
          <p:nvPr/>
        </p:nvGraphicFramePr>
        <p:xfrm>
          <a:off x="1329063" y="1256625"/>
          <a:ext cx="9123150" cy="5381635"/>
        </p:xfrm>
        <a:graphic>
          <a:graphicData uri="http://schemas.openxmlformats.org/drawingml/2006/table">
            <a:tbl>
              <a:tblPr>
                <a:noFill/>
                <a:tableStyleId>{0C86C44D-5032-4490-92AC-9EFBD53EB186}</a:tableStyleId>
              </a:tblPr>
              <a:tblGrid>
                <a:gridCol w="268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latin typeface="Lato"/>
                          <a:ea typeface="Lato"/>
                          <a:cs typeface="Lato"/>
                          <a:sym typeface="Lato"/>
                        </a:rPr>
                        <a:t>Support Areas</a:t>
                      </a:r>
                      <a:endParaRPr sz="24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BF9F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latin typeface="Lato"/>
                          <a:ea typeface="Lato"/>
                          <a:cs typeface="Lato"/>
                          <a:sym typeface="Lato"/>
                        </a:rPr>
                        <a:t>PoC</a:t>
                      </a:r>
                      <a:endParaRPr sz="24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BF9F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latin typeface="Lato"/>
                          <a:ea typeface="Lato"/>
                          <a:cs typeface="Lato"/>
                          <a:sym typeface="Lato"/>
                        </a:rPr>
                        <a:t>Days</a:t>
                      </a:r>
                      <a:endParaRPr sz="24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BF9F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latin typeface="Lato"/>
                          <a:ea typeface="Lato"/>
                          <a:cs typeface="Lato"/>
                          <a:sym typeface="Lato"/>
                        </a:rPr>
                        <a:t>Clarifications on Outcomes/ToC</a:t>
                      </a:r>
                      <a:endParaRPr sz="2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98D5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latin typeface="Lato"/>
                          <a:ea typeface="Lato"/>
                          <a:cs typeface="Lato"/>
                          <a:sym typeface="Lato"/>
                        </a:rPr>
                        <a:t>Karthikeyan /Meghna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latin typeface="Lato"/>
                          <a:ea typeface="Lato"/>
                          <a:cs typeface="Lato"/>
                          <a:sym typeface="Lato"/>
                        </a:rPr>
                        <a:t>Tuesdays, Thursdays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latin typeface="Lato"/>
                          <a:ea typeface="Lato"/>
                          <a:cs typeface="Lato"/>
                          <a:sym typeface="Lato"/>
                        </a:rPr>
                        <a:t>OH -Process &amp; Tools</a:t>
                      </a:r>
                      <a:endParaRPr sz="2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98D5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Karthikeyan /Meghna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Tuesday 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latin typeface="Lato"/>
                          <a:ea typeface="Lato"/>
                          <a:cs typeface="Lato"/>
                          <a:sym typeface="Lato"/>
                        </a:rPr>
                        <a:t>Journalling C</a:t>
                      </a:r>
                      <a:r>
                        <a:rPr lang="en-GB" sz="2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heck-ins </a:t>
                      </a:r>
                      <a:endParaRPr sz="2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D5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latin typeface="Lato"/>
                          <a:ea typeface="Lato"/>
                          <a:cs typeface="Lato"/>
                          <a:sym typeface="Lato"/>
                        </a:rPr>
                        <a:t>Karthikeyan, Meghna, Tarak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100">
                          <a:latin typeface="Lato"/>
                          <a:ea typeface="Lato"/>
                          <a:cs typeface="Lato"/>
                          <a:sym typeface="Lato"/>
                        </a:rPr>
                        <a:t>Thursdays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latin typeface="Lato"/>
                          <a:ea typeface="Lato"/>
                          <a:cs typeface="Lato"/>
                          <a:sym typeface="Lato"/>
                        </a:rPr>
                        <a:t>Field Planning</a:t>
                      </a:r>
                      <a:endParaRPr sz="2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D5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latin typeface="Lato"/>
                          <a:ea typeface="Lato"/>
                          <a:cs typeface="Lato"/>
                          <a:sym typeface="Lato"/>
                        </a:rPr>
                        <a:t>Tarak and Karthikeyan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Thursdays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>
                          <a:latin typeface="Lato"/>
                          <a:ea typeface="Lato"/>
                          <a:cs typeface="Lato"/>
                          <a:sym typeface="Lato"/>
                        </a:rPr>
                        <a:t>Data Collection</a:t>
                      </a:r>
                      <a:endParaRPr sz="2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D5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latin typeface="Lato"/>
                          <a:ea typeface="Lato"/>
                          <a:cs typeface="Lato"/>
                          <a:sym typeface="Lato"/>
                        </a:rPr>
                        <a:t>CMS Team</a:t>
                      </a:r>
                      <a:endParaRPr sz="2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TBD</a:t>
                      </a:r>
                      <a:endParaRPr sz="2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2"/>
          <p:cNvSpPr txBox="1">
            <a:spLocks noGrp="1"/>
          </p:cNvSpPr>
          <p:nvPr>
            <p:ph type="title"/>
          </p:nvPr>
        </p:nvSpPr>
        <p:spPr>
          <a:xfrm>
            <a:off x="715625" y="2068100"/>
            <a:ext cx="3316200" cy="1039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Thank you!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/>
        </p:nvSpPr>
        <p:spPr>
          <a:xfrm>
            <a:off x="0" y="-31975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01C7F"/>
                </a:solidFill>
                <a:latin typeface="Lato"/>
                <a:ea typeface="Lato"/>
                <a:cs typeface="Lato"/>
                <a:sym typeface="Lato"/>
              </a:rPr>
              <a:t>Paradigm Shift…</a:t>
            </a: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000" y="932425"/>
            <a:ext cx="6069750" cy="56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8800" y="2304025"/>
            <a:ext cx="18764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 l="14745" r="11708"/>
          <a:stretch/>
        </p:blipFill>
        <p:spPr>
          <a:xfrm>
            <a:off x="1811325" y="1306100"/>
            <a:ext cx="8271502" cy="53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0" y="-31975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01C7F"/>
                </a:solidFill>
                <a:latin typeface="Lato"/>
                <a:ea typeface="Lato"/>
                <a:cs typeface="Lato"/>
                <a:sym typeface="Lato"/>
              </a:rPr>
              <a:t>Oak’s Grantee Partners</a:t>
            </a: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/>
        </p:nvSpPr>
        <p:spPr>
          <a:xfrm>
            <a:off x="0" y="-31975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01C7F"/>
                </a:solidFill>
                <a:latin typeface="Lato"/>
                <a:ea typeface="Lato"/>
                <a:cs typeface="Lato"/>
                <a:sym typeface="Lato"/>
              </a:rPr>
              <a:t>Sunderbans</a:t>
            </a: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975" y="853325"/>
            <a:ext cx="7254050" cy="56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/>
        </p:nvSpPr>
        <p:spPr>
          <a:xfrm>
            <a:off x="0" y="-31975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01C7F"/>
                </a:solidFill>
                <a:latin typeface="Lato"/>
                <a:ea typeface="Lato"/>
                <a:cs typeface="Lato"/>
                <a:sym typeface="Lato"/>
              </a:rPr>
              <a:t>Tea Gardens</a:t>
            </a: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438" y="1016200"/>
            <a:ext cx="7527317" cy="569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/>
        </p:nvSpPr>
        <p:spPr>
          <a:xfrm>
            <a:off x="0" y="-31975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725" y="1068550"/>
            <a:ext cx="7747330" cy="56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/>
          <p:nvPr/>
        </p:nvSpPr>
        <p:spPr>
          <a:xfrm>
            <a:off x="0" y="-31975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01C7F"/>
                </a:solidFill>
                <a:latin typeface="Lato"/>
                <a:ea typeface="Lato"/>
                <a:cs typeface="Lato"/>
                <a:sym typeface="Lato"/>
              </a:rPr>
              <a:t>Secondary Focus Areas</a:t>
            </a: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/>
          <p:nvPr/>
        </p:nvSpPr>
        <p:spPr>
          <a:xfrm>
            <a:off x="4217392" y="1837960"/>
            <a:ext cx="3889800" cy="4158900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5"/>
          <p:cNvSpPr/>
          <p:nvPr/>
        </p:nvSpPr>
        <p:spPr>
          <a:xfrm>
            <a:off x="4371378" y="2026709"/>
            <a:ext cx="3548400" cy="37941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5"/>
          <p:cNvSpPr/>
          <p:nvPr/>
        </p:nvSpPr>
        <p:spPr>
          <a:xfrm>
            <a:off x="903362" y="1708996"/>
            <a:ext cx="3468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Align</a:t>
            </a:r>
            <a:r>
              <a:rPr lang="en-GB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on Oak programme’s theory of change across focus areas</a:t>
            </a:r>
            <a:r>
              <a:rPr lang="en-GB" sz="1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278375" y="3422596"/>
            <a:ext cx="31686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Describe </a:t>
            </a:r>
            <a:r>
              <a:rPr lang="en-GB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outcomes- maturity &amp; verifiability, significance and contribution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5"/>
          <p:cNvSpPr/>
          <p:nvPr/>
        </p:nvSpPr>
        <p:spPr>
          <a:xfrm>
            <a:off x="1600971" y="5429078"/>
            <a:ext cx="27258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Discuss </a:t>
            </a:r>
            <a:r>
              <a:rPr lang="en-GB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the described outcomes - completeness, and alignment with Oak programmatic TOC</a:t>
            </a:r>
            <a:endParaRPr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45"/>
          <p:cNvSpPr/>
          <p:nvPr/>
        </p:nvSpPr>
        <p:spPr>
          <a:xfrm>
            <a:off x="8107054" y="5128397"/>
            <a:ext cx="27258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CMS</a:t>
            </a:r>
            <a:r>
              <a:rPr lang="en-GB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provides 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 overview of MLE systems and OH tools and process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304" name="Google Shape;304;p45"/>
          <p:cNvSpPr/>
          <p:nvPr/>
        </p:nvSpPr>
        <p:spPr>
          <a:xfrm>
            <a:off x="8728753" y="3359930"/>
            <a:ext cx="27258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Mapping of partner’s MLE systems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5" name="Google Shape;305;p45"/>
          <p:cNvGrpSpPr/>
          <p:nvPr/>
        </p:nvGrpSpPr>
        <p:grpSpPr>
          <a:xfrm>
            <a:off x="7476744" y="3286619"/>
            <a:ext cx="1173378" cy="1255965"/>
            <a:chOff x="4476306" y="2443043"/>
            <a:chExt cx="1161300" cy="1162500"/>
          </a:xfrm>
        </p:grpSpPr>
        <p:sp>
          <p:nvSpPr>
            <p:cNvPr id="306" name="Google Shape;306;p45"/>
            <p:cNvSpPr/>
            <p:nvPr/>
          </p:nvSpPr>
          <p:spPr>
            <a:xfrm>
              <a:off x="4476306" y="2443043"/>
              <a:ext cx="1161300" cy="11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5"/>
            <p:cNvSpPr/>
            <p:nvPr/>
          </p:nvSpPr>
          <p:spPr>
            <a:xfrm>
              <a:off x="4562536" y="2524453"/>
              <a:ext cx="988800" cy="987600"/>
            </a:xfrm>
            <a:prstGeom prst="ellipse">
              <a:avLst/>
            </a:prstGeom>
            <a:solidFill>
              <a:srgbClr val="98D5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45"/>
          <p:cNvGrpSpPr/>
          <p:nvPr/>
        </p:nvGrpSpPr>
        <p:grpSpPr>
          <a:xfrm>
            <a:off x="6629214" y="4860326"/>
            <a:ext cx="1173378" cy="1255965"/>
            <a:chOff x="4476306" y="2443043"/>
            <a:chExt cx="1161300" cy="1162500"/>
          </a:xfrm>
        </p:grpSpPr>
        <p:sp>
          <p:nvSpPr>
            <p:cNvPr id="309" name="Google Shape;309;p45"/>
            <p:cNvSpPr/>
            <p:nvPr/>
          </p:nvSpPr>
          <p:spPr>
            <a:xfrm>
              <a:off x="4476306" y="2443043"/>
              <a:ext cx="1161300" cy="11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5"/>
            <p:cNvSpPr/>
            <p:nvPr/>
          </p:nvSpPr>
          <p:spPr>
            <a:xfrm>
              <a:off x="4562536" y="2530549"/>
              <a:ext cx="988800" cy="987600"/>
            </a:xfrm>
            <a:prstGeom prst="ellipse">
              <a:avLst/>
            </a:prstGeom>
            <a:solidFill>
              <a:srgbClr val="BF9FC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45"/>
          <p:cNvSpPr/>
          <p:nvPr/>
        </p:nvSpPr>
        <p:spPr>
          <a:xfrm>
            <a:off x="5188566" y="3397189"/>
            <a:ext cx="19359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Workshop Objectives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5"/>
          <p:cNvSpPr txBox="1"/>
          <p:nvPr/>
        </p:nvSpPr>
        <p:spPr>
          <a:xfrm>
            <a:off x="0" y="-31975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01C7F"/>
                </a:solidFill>
                <a:latin typeface="Lato"/>
                <a:ea typeface="Lato"/>
                <a:cs typeface="Lato"/>
                <a:sym typeface="Lato"/>
              </a:rPr>
              <a:t>Goals &amp; Objectives-Immersive Workshop</a:t>
            </a: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5"/>
          <p:cNvSpPr/>
          <p:nvPr/>
        </p:nvSpPr>
        <p:spPr>
          <a:xfrm>
            <a:off x="8107050" y="1591475"/>
            <a:ext cx="27258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Agree upon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the work plan and action items for the coming 6 months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45"/>
          <p:cNvGrpSpPr/>
          <p:nvPr/>
        </p:nvGrpSpPr>
        <p:grpSpPr>
          <a:xfrm>
            <a:off x="3663016" y="3284715"/>
            <a:ext cx="1173378" cy="1255965"/>
            <a:chOff x="4476306" y="2443043"/>
            <a:chExt cx="1161300" cy="1162500"/>
          </a:xfrm>
        </p:grpSpPr>
        <p:sp>
          <p:nvSpPr>
            <p:cNvPr id="315" name="Google Shape;315;p45"/>
            <p:cNvSpPr/>
            <p:nvPr/>
          </p:nvSpPr>
          <p:spPr>
            <a:xfrm>
              <a:off x="4476306" y="2443043"/>
              <a:ext cx="1161300" cy="11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4562536" y="2524453"/>
              <a:ext cx="988800" cy="987600"/>
            </a:xfrm>
            <a:prstGeom prst="ellipse">
              <a:avLst/>
            </a:prstGeom>
            <a:solidFill>
              <a:srgbClr val="BF9FC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45"/>
          <p:cNvGrpSpPr/>
          <p:nvPr/>
        </p:nvGrpSpPr>
        <p:grpSpPr>
          <a:xfrm>
            <a:off x="4518780" y="1709116"/>
            <a:ext cx="1173378" cy="1255965"/>
            <a:chOff x="4476306" y="2443043"/>
            <a:chExt cx="1161300" cy="1162500"/>
          </a:xfrm>
        </p:grpSpPr>
        <p:sp>
          <p:nvSpPr>
            <p:cNvPr id="318" name="Google Shape;318;p45"/>
            <p:cNvSpPr/>
            <p:nvPr/>
          </p:nvSpPr>
          <p:spPr>
            <a:xfrm>
              <a:off x="4476306" y="2443043"/>
              <a:ext cx="1161300" cy="11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5"/>
            <p:cNvSpPr/>
            <p:nvPr/>
          </p:nvSpPr>
          <p:spPr>
            <a:xfrm>
              <a:off x="4562536" y="2524453"/>
              <a:ext cx="988800" cy="987600"/>
            </a:xfrm>
            <a:prstGeom prst="ellipse">
              <a:avLst/>
            </a:prstGeom>
            <a:solidFill>
              <a:srgbClr val="98D5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45"/>
          <p:cNvGrpSpPr/>
          <p:nvPr/>
        </p:nvGrpSpPr>
        <p:grpSpPr>
          <a:xfrm>
            <a:off x="4518780" y="4860341"/>
            <a:ext cx="1173378" cy="1255965"/>
            <a:chOff x="4476306" y="2443043"/>
            <a:chExt cx="1161300" cy="1162500"/>
          </a:xfrm>
        </p:grpSpPr>
        <p:sp>
          <p:nvSpPr>
            <p:cNvPr id="321" name="Google Shape;321;p45"/>
            <p:cNvSpPr/>
            <p:nvPr/>
          </p:nvSpPr>
          <p:spPr>
            <a:xfrm>
              <a:off x="4476306" y="2443043"/>
              <a:ext cx="1161300" cy="11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45"/>
            <p:cNvSpPr/>
            <p:nvPr/>
          </p:nvSpPr>
          <p:spPr>
            <a:xfrm>
              <a:off x="4562536" y="2524453"/>
              <a:ext cx="988800" cy="987600"/>
            </a:xfrm>
            <a:prstGeom prst="ellipse">
              <a:avLst/>
            </a:prstGeom>
            <a:solidFill>
              <a:srgbClr val="98D5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45"/>
          <p:cNvGrpSpPr/>
          <p:nvPr/>
        </p:nvGrpSpPr>
        <p:grpSpPr>
          <a:xfrm>
            <a:off x="6555961" y="1712897"/>
            <a:ext cx="1173378" cy="1255965"/>
            <a:chOff x="4476306" y="2443043"/>
            <a:chExt cx="1161300" cy="1162500"/>
          </a:xfrm>
        </p:grpSpPr>
        <p:sp>
          <p:nvSpPr>
            <p:cNvPr id="324" name="Google Shape;324;p45"/>
            <p:cNvSpPr/>
            <p:nvPr/>
          </p:nvSpPr>
          <p:spPr>
            <a:xfrm>
              <a:off x="4476306" y="2443043"/>
              <a:ext cx="1161300" cy="11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45"/>
            <p:cNvSpPr/>
            <p:nvPr/>
          </p:nvSpPr>
          <p:spPr>
            <a:xfrm>
              <a:off x="4562536" y="2524453"/>
              <a:ext cx="988800" cy="987600"/>
            </a:xfrm>
            <a:prstGeom prst="ellipse">
              <a:avLst/>
            </a:prstGeom>
            <a:solidFill>
              <a:srgbClr val="BF9FC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013" y="5128405"/>
            <a:ext cx="672956" cy="71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4019" y="2017624"/>
            <a:ext cx="597302" cy="6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259" y="3552789"/>
            <a:ext cx="672956" cy="71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6963" y="3554681"/>
            <a:ext cx="672956" cy="71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9025" y="1977164"/>
            <a:ext cx="672956" cy="71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 rotWithShape="1">
          <a:blip r:embed="rId8">
            <a:alphaModFix/>
          </a:blip>
          <a:srcRect t="64992" r="90140" b="21333"/>
          <a:stretch/>
        </p:blipFill>
        <p:spPr>
          <a:xfrm>
            <a:off x="6844016" y="5128402"/>
            <a:ext cx="856582" cy="719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46"/>
          <p:cNvGrpSpPr/>
          <p:nvPr/>
        </p:nvGrpSpPr>
        <p:grpSpPr>
          <a:xfrm>
            <a:off x="3331328" y="1371614"/>
            <a:ext cx="4876385" cy="4735455"/>
            <a:chOff x="6086128" y="1299114"/>
            <a:chExt cx="4876385" cy="4735455"/>
          </a:xfrm>
        </p:grpSpPr>
        <p:sp>
          <p:nvSpPr>
            <p:cNvPr id="338" name="Google Shape;338;p46"/>
            <p:cNvSpPr/>
            <p:nvPr/>
          </p:nvSpPr>
          <p:spPr>
            <a:xfrm>
              <a:off x="6432768" y="1893069"/>
              <a:ext cx="4141500" cy="4141500"/>
            </a:xfrm>
            <a:prstGeom prst="ellipse">
              <a:avLst/>
            </a:prstGeom>
            <a:solidFill>
              <a:schemeClr val="lt1"/>
            </a:solidFill>
            <a:ln w="57150" cap="flat" cmpd="sng">
              <a:solidFill>
                <a:schemeClr val="accent1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6792152" y="2252453"/>
              <a:ext cx="3422700" cy="342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294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7002872" y="3307398"/>
              <a:ext cx="1625223" cy="2166344"/>
            </a:xfrm>
            <a:custGeom>
              <a:avLst/>
              <a:gdLst/>
              <a:ahLst/>
              <a:cxnLst/>
              <a:rect l="l" t="t" r="r" b="b"/>
              <a:pathLst>
                <a:path w="369" h="492" extrusionOk="0">
                  <a:moveTo>
                    <a:pt x="358" y="321"/>
                  </a:moveTo>
                  <a:cubicBezTo>
                    <a:pt x="358" y="321"/>
                    <a:pt x="358" y="321"/>
                    <a:pt x="358" y="321"/>
                  </a:cubicBezTo>
                  <a:cubicBezTo>
                    <a:pt x="353" y="321"/>
                    <a:pt x="348" y="322"/>
                    <a:pt x="344" y="322"/>
                  </a:cubicBezTo>
                  <a:cubicBezTo>
                    <a:pt x="248" y="322"/>
                    <a:pt x="171" y="245"/>
                    <a:pt x="171" y="150"/>
                  </a:cubicBezTo>
                  <a:cubicBezTo>
                    <a:pt x="171" y="122"/>
                    <a:pt x="177" y="96"/>
                    <a:pt x="189" y="73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3" y="46"/>
                    <a:pt x="0" y="96"/>
                    <a:pt x="0" y="150"/>
                  </a:cubicBezTo>
                  <a:cubicBezTo>
                    <a:pt x="0" y="339"/>
                    <a:pt x="154" y="492"/>
                    <a:pt x="344" y="492"/>
                  </a:cubicBezTo>
                  <a:cubicBezTo>
                    <a:pt x="352" y="492"/>
                    <a:pt x="361" y="491"/>
                    <a:pt x="369" y="491"/>
                  </a:cubicBezTo>
                  <a:cubicBezTo>
                    <a:pt x="331" y="410"/>
                    <a:pt x="331" y="410"/>
                    <a:pt x="331" y="410"/>
                  </a:cubicBezTo>
                  <a:lnTo>
                    <a:pt x="358" y="321"/>
                  </a:lnTo>
                  <a:close/>
                </a:path>
              </a:pathLst>
            </a:custGeom>
            <a:solidFill>
              <a:srgbClr val="98D5C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8460738" y="3114008"/>
              <a:ext cx="1567577" cy="2356016"/>
            </a:xfrm>
            <a:custGeom>
              <a:avLst/>
              <a:gdLst/>
              <a:ahLst/>
              <a:cxnLst/>
              <a:rect l="l" t="t" r="r" b="b"/>
              <a:pathLst>
                <a:path w="356" h="535" extrusionOk="0">
                  <a:moveTo>
                    <a:pt x="356" y="194"/>
                  </a:moveTo>
                  <a:cubicBezTo>
                    <a:pt x="356" y="122"/>
                    <a:pt x="333" y="55"/>
                    <a:pt x="295" y="0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74" y="123"/>
                    <a:pt x="186" y="157"/>
                    <a:pt x="186" y="194"/>
                  </a:cubicBezTo>
                  <a:cubicBezTo>
                    <a:pt x="186" y="284"/>
                    <a:pt x="116" y="358"/>
                    <a:pt x="27" y="365"/>
                  </a:cubicBezTo>
                  <a:cubicBezTo>
                    <a:pt x="27" y="365"/>
                    <a:pt x="27" y="365"/>
                    <a:pt x="27" y="365"/>
                  </a:cubicBezTo>
                  <a:cubicBezTo>
                    <a:pt x="0" y="454"/>
                    <a:pt x="0" y="454"/>
                    <a:pt x="0" y="454"/>
                  </a:cubicBezTo>
                  <a:cubicBezTo>
                    <a:pt x="38" y="535"/>
                    <a:pt x="38" y="535"/>
                    <a:pt x="38" y="535"/>
                  </a:cubicBezTo>
                  <a:cubicBezTo>
                    <a:pt x="215" y="522"/>
                    <a:pt x="356" y="374"/>
                    <a:pt x="356" y="194"/>
                  </a:cubicBezTo>
                  <a:close/>
                </a:path>
              </a:pathLst>
            </a:custGeom>
            <a:solidFill>
              <a:srgbClr val="ECBAA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2" name="Google Shape;342;p46"/>
            <p:cNvGrpSpPr/>
            <p:nvPr/>
          </p:nvGrpSpPr>
          <p:grpSpPr>
            <a:xfrm>
              <a:off x="9037786" y="3874702"/>
              <a:ext cx="1924727" cy="1911725"/>
              <a:chOff x="12573000" y="3162300"/>
              <a:chExt cx="1643100" cy="1632000"/>
            </a:xfrm>
          </p:grpSpPr>
          <p:sp>
            <p:nvSpPr>
              <p:cNvPr id="343" name="Google Shape;343;p46"/>
              <p:cNvSpPr/>
              <p:nvPr/>
            </p:nvSpPr>
            <p:spPr>
              <a:xfrm>
                <a:off x="12573000" y="3162300"/>
                <a:ext cx="1643100" cy="1632000"/>
              </a:xfrm>
              <a:prstGeom prst="ellipse">
                <a:avLst/>
              </a:prstGeom>
              <a:solidFill>
                <a:srgbClr val="E2583D"/>
              </a:solidFill>
              <a:ln>
                <a:noFill/>
              </a:ln>
              <a:effectLst>
                <a:outerShdw blurRad="50800" dist="38100" dir="13500000" algn="b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46"/>
              <p:cNvSpPr/>
              <p:nvPr/>
            </p:nvSpPr>
            <p:spPr>
              <a:xfrm>
                <a:off x="12754553" y="3338946"/>
                <a:ext cx="1281600" cy="1278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" name="Google Shape;345;p46"/>
            <p:cNvSpPr/>
            <p:nvPr/>
          </p:nvSpPr>
          <p:spPr>
            <a:xfrm>
              <a:off x="7157213" y="2465034"/>
              <a:ext cx="2603331" cy="1164061"/>
            </a:xfrm>
            <a:custGeom>
              <a:avLst/>
              <a:gdLst/>
              <a:ahLst/>
              <a:cxnLst/>
              <a:rect l="l" t="t" r="r" b="b"/>
              <a:pathLst>
                <a:path w="591" h="264" extrusionOk="0">
                  <a:moveTo>
                    <a:pt x="154" y="264"/>
                  </a:moveTo>
                  <a:cubicBezTo>
                    <a:pt x="154" y="264"/>
                    <a:pt x="154" y="264"/>
                    <a:pt x="154" y="264"/>
                  </a:cubicBezTo>
                  <a:cubicBezTo>
                    <a:pt x="183" y="208"/>
                    <a:pt x="241" y="170"/>
                    <a:pt x="309" y="170"/>
                  </a:cubicBezTo>
                  <a:cubicBezTo>
                    <a:pt x="367" y="170"/>
                    <a:pt x="419" y="199"/>
                    <a:pt x="450" y="243"/>
                  </a:cubicBezTo>
                  <a:cubicBezTo>
                    <a:pt x="450" y="243"/>
                    <a:pt x="450" y="243"/>
                    <a:pt x="450" y="243"/>
                  </a:cubicBezTo>
                  <a:cubicBezTo>
                    <a:pt x="542" y="221"/>
                    <a:pt x="542" y="221"/>
                    <a:pt x="542" y="221"/>
                  </a:cubicBezTo>
                  <a:cubicBezTo>
                    <a:pt x="591" y="147"/>
                    <a:pt x="591" y="147"/>
                    <a:pt x="591" y="147"/>
                  </a:cubicBezTo>
                  <a:cubicBezTo>
                    <a:pt x="529" y="58"/>
                    <a:pt x="425" y="0"/>
                    <a:pt x="309" y="0"/>
                  </a:cubicBezTo>
                  <a:cubicBezTo>
                    <a:pt x="173" y="0"/>
                    <a:pt x="56" y="78"/>
                    <a:pt x="0" y="191"/>
                  </a:cubicBezTo>
                  <a:cubicBezTo>
                    <a:pt x="91" y="198"/>
                    <a:pt x="91" y="198"/>
                    <a:pt x="91" y="198"/>
                  </a:cubicBezTo>
                  <a:lnTo>
                    <a:pt x="154" y="264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7557010" y="1299114"/>
              <a:ext cx="1911600" cy="1915200"/>
            </a:xfrm>
            <a:prstGeom prst="ellipse">
              <a:avLst/>
            </a:prstGeom>
            <a:solidFill>
              <a:srgbClr val="2E75B5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6086128" y="3874552"/>
              <a:ext cx="1920900" cy="1911600"/>
            </a:xfrm>
            <a:prstGeom prst="ellipse">
              <a:avLst/>
            </a:prstGeom>
            <a:solidFill>
              <a:srgbClr val="009A7D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6"/>
            <p:cNvSpPr/>
            <p:nvPr/>
          </p:nvSpPr>
          <p:spPr>
            <a:xfrm>
              <a:off x="6293464" y="4081467"/>
              <a:ext cx="1506300" cy="149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7763925" y="1509578"/>
              <a:ext cx="1497900" cy="149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6"/>
            <p:cNvSpPr txBox="1"/>
            <p:nvPr/>
          </p:nvSpPr>
          <p:spPr>
            <a:xfrm>
              <a:off x="7887375" y="2006677"/>
              <a:ext cx="1251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583D"/>
                </a:buClr>
                <a:buSzPts val="1200"/>
                <a:buFont typeface="Calibri"/>
                <a:buNone/>
              </a:pPr>
              <a:r>
                <a:rPr lang="en-GB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OAK FOUNDATION</a:t>
              </a:r>
              <a:endParaRPr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51" name="Google Shape;351;p46"/>
          <p:cNvSpPr txBox="1"/>
          <p:nvPr/>
        </p:nvSpPr>
        <p:spPr>
          <a:xfrm>
            <a:off x="6647875" y="4826902"/>
            <a:ext cx="12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583D"/>
              </a:buClr>
              <a:buSzPts val="1200"/>
              <a:buFont typeface="Calibri"/>
              <a:buNone/>
            </a:pPr>
            <a:r>
              <a:rPr lang="en-GB" b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PARTNERS</a:t>
            </a:r>
            <a:endParaRPr b="1" i="0" u="none" strike="noStrike" cap="none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6"/>
          <p:cNvSpPr txBox="1"/>
          <p:nvPr/>
        </p:nvSpPr>
        <p:spPr>
          <a:xfrm>
            <a:off x="86250" y="109750"/>
            <a:ext cx="10279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01C7F"/>
                </a:solidFill>
                <a:latin typeface="Lato"/>
                <a:ea typeface="Lato"/>
                <a:cs typeface="Lato"/>
                <a:sym typeface="Lato"/>
              </a:rPr>
              <a:t>Expected Takeaways-Workshop &amp; Beyond  </a:t>
            </a:r>
            <a:endParaRPr sz="3200" b="1">
              <a:solidFill>
                <a:srgbClr val="701C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46"/>
          <p:cNvSpPr txBox="1"/>
          <p:nvPr/>
        </p:nvSpPr>
        <p:spPr>
          <a:xfrm>
            <a:off x="3625000" y="4826902"/>
            <a:ext cx="12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583D"/>
              </a:buClr>
              <a:buSzPts val="1200"/>
              <a:buFont typeface="Calibri"/>
              <a:buNone/>
            </a:pPr>
            <a:r>
              <a:rPr lang="en-GB" b="1">
                <a:solidFill>
                  <a:srgbClr val="9225A5"/>
                </a:solidFill>
                <a:latin typeface="Lato"/>
                <a:ea typeface="Lato"/>
                <a:cs typeface="Lato"/>
                <a:sym typeface="Lato"/>
              </a:rPr>
              <a:t>CMS</a:t>
            </a:r>
            <a:endParaRPr b="1" i="0" u="none" strike="noStrike" cap="none">
              <a:solidFill>
                <a:srgbClr val="922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46"/>
          <p:cNvSpPr txBox="1"/>
          <p:nvPr/>
        </p:nvSpPr>
        <p:spPr>
          <a:xfrm>
            <a:off x="8557275" y="4111825"/>
            <a:ext cx="3465000" cy="16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55A11"/>
                </a:solidFill>
                <a:latin typeface="Lato"/>
                <a:ea typeface="Lato"/>
                <a:cs typeface="Lato"/>
                <a:sym typeface="Lato"/>
              </a:rPr>
              <a:t>Explore &amp; Enhance understanding of the technical and operational aspects of the Outcome Harvesting process.</a:t>
            </a:r>
            <a:endParaRPr b="1">
              <a:solidFill>
                <a:srgbClr val="C55A1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55A1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55A11"/>
                </a:solidFill>
                <a:latin typeface="Lato"/>
                <a:ea typeface="Lato"/>
                <a:cs typeface="Lato"/>
                <a:sym typeface="Lato"/>
              </a:rPr>
              <a:t>Identify shared outcomes as groups and aggregate contribution &amp; achievements  to broader programme outcomes,through an iterative and experiential process</a:t>
            </a:r>
            <a:endParaRPr b="1">
              <a:solidFill>
                <a:srgbClr val="C55A1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55A1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55A1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>
              <a:solidFill>
                <a:srgbClr val="C55A1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55A1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46"/>
          <p:cNvSpPr txBox="1"/>
          <p:nvPr/>
        </p:nvSpPr>
        <p:spPr>
          <a:xfrm>
            <a:off x="8207725" y="1550100"/>
            <a:ext cx="34650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176775" y="2881700"/>
            <a:ext cx="2805000" cy="31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7" name="Google Shape;357;p46"/>
          <p:cNvSpPr txBox="1"/>
          <p:nvPr/>
        </p:nvSpPr>
        <p:spPr>
          <a:xfrm>
            <a:off x="7666900" y="1550100"/>
            <a:ext cx="43554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1538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Establish a clear outcome pathway, integrating  programme level outcomes to partner-level outcomes.</a:t>
            </a:r>
            <a:endParaRPr b="1">
              <a:solidFill>
                <a:srgbClr val="31538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1538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1538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Validate  the programme-level Theory of Change (TOC) through iterative processes with partners, incorporating the identified modifications</a:t>
            </a:r>
            <a:r>
              <a:rPr lang="en-GB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6"/>
          <p:cNvSpPr txBox="1"/>
          <p:nvPr/>
        </p:nvSpPr>
        <p:spPr>
          <a:xfrm>
            <a:off x="256200" y="3209150"/>
            <a:ext cx="2895600" cy="31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1B786E"/>
                </a:solidFill>
                <a:latin typeface="Lato"/>
                <a:ea typeface="Lato"/>
                <a:cs typeface="Lato"/>
                <a:sym typeface="Lato"/>
              </a:rPr>
              <a:t>Develop  relationship &amp; deepen understanding of partners</a:t>
            </a:r>
            <a:endParaRPr b="1">
              <a:solidFill>
                <a:srgbClr val="1B78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1B78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1B786E"/>
                </a:solidFill>
                <a:latin typeface="Lato"/>
                <a:ea typeface="Lato"/>
                <a:cs typeface="Lato"/>
                <a:sym typeface="Lato"/>
              </a:rPr>
              <a:t>Explore  outcome pathways, identification &amp; role of boundary partners, and implementation models </a:t>
            </a:r>
            <a:endParaRPr b="1">
              <a:solidFill>
                <a:srgbClr val="1B78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B78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B786E"/>
                </a:solidFill>
                <a:latin typeface="Lato"/>
                <a:ea typeface="Lato"/>
                <a:cs typeface="Lato"/>
                <a:sym typeface="Lato"/>
              </a:rPr>
              <a:t>Jointly ascertain the field roll out plan for outcome baseline</a:t>
            </a:r>
            <a:endParaRPr b="1">
              <a:solidFill>
                <a:srgbClr val="1B78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B78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1B786E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Initiate compilation of tools and methods for OH and orient partners on the same.</a:t>
            </a:r>
            <a:endParaRPr b="1">
              <a:solidFill>
                <a:srgbClr val="1B786E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875" y="3600400"/>
            <a:ext cx="885300" cy="8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712</Words>
  <Application>Microsoft Office PowerPoint</Application>
  <PresentationFormat>Widescreen</PresentationFormat>
  <Paragraphs>218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Lato</vt:lpstr>
      <vt:lpstr>Quattrocento Sans</vt:lpstr>
      <vt:lpstr>Calibri</vt:lpstr>
      <vt:lpstr>Arial</vt:lpstr>
      <vt:lpstr>Lato Light</vt:lpstr>
      <vt:lpstr>Office Theme</vt:lpstr>
      <vt:lpstr>Office Theme</vt:lpstr>
      <vt:lpstr>Outcome Harvesting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Understanding of the Sub program ToC- Tea Gardens </vt:lpstr>
      <vt:lpstr>Our Understanding of the Sub program ToC- Tea Gardens </vt:lpstr>
      <vt:lpstr>Our Understanding of the program - Sundarbans</vt:lpstr>
      <vt:lpstr>Our Understanding of the program - Sundarbans</vt:lpstr>
      <vt:lpstr>Our Understanding of the Sub program ToC- Indigenous Comm</vt:lpstr>
      <vt:lpstr>Our Understanding of the Sub program ToC- Indigenous Comm</vt:lpstr>
      <vt:lpstr>Our Understanding of the Sub program ToC- Migrants and UW</vt:lpstr>
      <vt:lpstr>Our Understanding of the Sub program ToC- Migrant and UW </vt:lpstr>
      <vt:lpstr>PowerPoint Presentation</vt:lpstr>
      <vt:lpstr>PowerPoint Presentation</vt:lpstr>
      <vt:lpstr>CMS Help Desk </vt:lpstr>
      <vt:lpstr>CMS Help Desk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Outcome Harvesting Workshop</dc:title>
  <cp:lastModifiedBy>User</cp:lastModifiedBy>
  <cp:revision>2</cp:revision>
  <dcterms:modified xsi:type="dcterms:W3CDTF">2024-02-16T07:50:08Z</dcterms:modified>
</cp:coreProperties>
</file>